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59" r:id="rId5"/>
    <p:sldId id="261" r:id="rId6"/>
    <p:sldId id="262" r:id="rId7"/>
    <p:sldId id="281" r:id="rId8"/>
    <p:sldId id="282" r:id="rId9"/>
    <p:sldId id="260" r:id="rId10"/>
    <p:sldId id="279" r:id="rId11"/>
    <p:sldId id="280" r:id="rId12"/>
    <p:sldId id="270" r:id="rId13"/>
    <p:sldId id="283" r:id="rId14"/>
    <p:sldId id="276" r:id="rId15"/>
    <p:sldId id="277" r:id="rId16"/>
    <p:sldId id="263" r:id="rId17"/>
    <p:sldId id="275" r:id="rId18"/>
    <p:sldId id="264" r:id="rId19"/>
    <p:sldId id="265" r:id="rId20"/>
    <p:sldId id="266" r:id="rId2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847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0E8135-2C13-905B-8DEF-21944D4F9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D0651FB-1C3C-C063-F580-141004459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DFBB674-0E4C-D804-D400-160B4237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D0976C4-2EB8-6EA6-D71D-829DCA7A5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440235-4F82-7587-38F0-FAFEF04CA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563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070E12-F5EC-C0E3-6FB1-E5E72E40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38FB702-D775-B236-CEB9-D423BDB18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FB32318-FF12-51D2-D6A2-91E99AB64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274EB80-11D3-5341-7925-80EE36F4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053A37B-14A2-EF9A-0DC1-259CF202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340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2625921-FA92-EFE5-8A1B-F0C0BFFC6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4CF45EE-3B3F-FFFE-87B6-42D12A9A5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27DD776-09E6-26AC-5B5A-EADCB60F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72C014E-413F-EA97-0547-6C530957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1F8758C-1090-4318-A248-2471B4C1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868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BB841C-6C8D-6F66-5DA5-E9C0C542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F3C632-3E47-86C9-380E-59E54A497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4260C44-559D-2FE7-073F-8549CBA0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DCAFC46-E26D-56BC-B879-EFC45F41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9C22D25-3115-B8EC-43BD-695A7ECD8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804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4382A2-F188-CE89-C595-4E81B3AC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6D93BBC-6677-DEBF-8F62-1CFD61930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F1E7B30-31D9-81D3-04F5-4CEFA616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9E640A4-1CAA-E79B-A0F9-322AFBCB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EE694A5-7FC5-AFC8-C8EE-DFA3617A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74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4B8345-8668-D89E-7D31-316CE54B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A7F5FC-8040-5DF9-A35A-A4B2D5B04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12D6D77-213F-3E38-F799-8A9492E01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8BAEBDD-E674-6F1F-F203-D210F8CF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D76F383-B610-2953-3A8B-926147A1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89373DD-D670-0BD3-8D58-7051843E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445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D395D3-6C6D-4B11-9C21-82A0BC99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1AB5C91-C931-36CF-4FFC-4C52D723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F8D1D80-6989-B90E-8EC8-AAB1A74C1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826F65C-481A-D2C7-AC89-0C52EA558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E39500C-8A95-91E9-045A-6C2C84B87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0AB54ED-5463-BEA4-450F-F66CC432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B271BA3-83D2-E020-0C1D-0D8950CCF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8C1F1B34-D4E4-C819-8415-57419C08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402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8E1C6F-B4EA-A6FA-37BA-9D00D8EE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E13D84F-0790-36BC-1DD3-59C9A47D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EEAC958-571F-97C1-B7C5-7B5EEBD2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7758173-5050-1FCB-70CC-B6E80876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436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23D545B-E6BB-7BEB-FC48-38C26E38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969BFA0-6096-56D8-28D3-EC1955BF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A5E8831-333B-9659-B5D6-220481E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441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4AD196-4A30-07EF-133C-84132C7A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C9043B2-715F-2055-C96B-A7A756B01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C3C5010-37D5-A25B-3BC9-7CDF5F233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984D270-D93F-0B81-BE4D-161D9DC8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E1C95E8-7AEE-119A-1A51-06C5A9C7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3DED587-5DEA-94BD-F409-39568A52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3971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219918-A754-2F01-C095-884438FFB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4F39E64-CCB6-B7AB-BE48-48F5589FB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A26AF4A-00EB-CE33-A3F5-C93681A2B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F04B98B-44BE-F047-50C4-962A0101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D3A6F76-3B73-0C2F-8871-78948ECC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71CCF45-F219-8AF6-FA7C-F0506C1D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3936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057CB95-81C8-483D-B73D-3D8E14B6A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FFB0782-8F98-27F7-CB14-208ACEACC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A4DC0D9-92E7-A9E1-CB3B-E04C64376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E8C601-4F25-492F-86DE-A243D5A38AD4}" type="datetimeFigureOut">
              <a:rPr lang="pl-PL" smtClean="0"/>
              <a:t>12.05.2024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BF1FB7B-89F9-EE27-0F37-6E62B5B34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D81F441-BBCE-F193-E4D3-98ED1D872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9062DE-6889-43A6-B448-CAD6F893A0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275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kuran.pl/gtfs/" TargetMode="External"/><Relationship Id="rId2" Type="http://schemas.openxmlformats.org/officeDocument/2006/relationships/hyperlink" Target="https://gtf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ideo 4" descr="Kolej w mieście">
            <a:extLst>
              <a:ext uri="{FF2B5EF4-FFF2-40B4-BE49-F238E27FC236}">
                <a16:creationId xmlns:a16="http://schemas.microsoft.com/office/drawing/2014/main" id="{9C0407F9-8E98-F90C-0B7D-98E3C4365E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EC9EBB6-5ED3-4504-F50A-923011936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pl-PL" sz="5200">
                <a:solidFill>
                  <a:srgbClr val="FFFFFF"/>
                </a:solidFill>
              </a:rPr>
              <a:t>Pociągi – stacja 5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F550438-F1BF-0184-69F0-CD1335C00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pl-PL" dirty="0">
                <a:solidFill>
                  <a:srgbClr val="FFFFFF"/>
                </a:solidFill>
              </a:rPr>
              <a:t>Adrian Galik</a:t>
            </a:r>
            <a:br>
              <a:rPr lang="pl-PL" dirty="0">
                <a:solidFill>
                  <a:srgbClr val="FFFFFF"/>
                </a:solidFill>
              </a:rPr>
            </a:br>
            <a:r>
              <a:rPr lang="pl-PL" dirty="0">
                <a:solidFill>
                  <a:srgbClr val="FFFFFF"/>
                </a:solidFill>
              </a:rPr>
              <a:t>Aleksander </a:t>
            </a:r>
            <a:r>
              <a:rPr lang="pl-PL" dirty="0" err="1">
                <a:solidFill>
                  <a:srgbClr val="FFFFFF"/>
                </a:solidFill>
              </a:rPr>
              <a:t>Ryzak</a:t>
            </a:r>
            <a:br>
              <a:rPr lang="pl-PL" dirty="0">
                <a:solidFill>
                  <a:srgbClr val="FFFFFF"/>
                </a:solidFill>
              </a:rPr>
            </a:br>
            <a:r>
              <a:rPr lang="pl-PL" dirty="0">
                <a:solidFill>
                  <a:srgbClr val="FFFFFF"/>
                </a:solidFill>
              </a:rPr>
              <a:t>Aleksandra Palka</a:t>
            </a:r>
            <a:br>
              <a:rPr lang="pl-PL" dirty="0">
                <a:solidFill>
                  <a:srgbClr val="FFFFFF"/>
                </a:solidFill>
              </a:rPr>
            </a:br>
            <a:r>
              <a:rPr lang="pl-PL" dirty="0">
                <a:solidFill>
                  <a:srgbClr val="FFFFFF"/>
                </a:solidFill>
              </a:rPr>
              <a:t>Michał Tokarczuk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2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E22979-090A-1532-0058-28E76894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Wykres opóźnienia dla przykładowego pociągu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81E86C0-205A-656F-E257-CA4125047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755" y="1262062"/>
            <a:ext cx="5362575" cy="4333875"/>
          </a:xfrm>
          <a:prstGeom prst="rect">
            <a:avLst/>
          </a:prstGeom>
        </p:spPr>
      </p:pic>
      <p:sp>
        <p:nvSpPr>
          <p:cNvPr id="11" name="Symbol zastępczy zawartości 10">
            <a:extLst>
              <a:ext uri="{FF2B5EF4-FFF2-40B4-BE49-F238E27FC236}">
                <a16:creationId xmlns:a16="http://schemas.microsoft.com/office/drawing/2014/main" id="{27D61B26-ACD0-0E2E-C9CB-B669FFAE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916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6342BB7-E985-3684-28D4-FBCB9BE7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Wykres prezentujący całkowite opóźnienie w zależności od czasu</a:t>
            </a:r>
          </a:p>
        </p:txBody>
      </p:sp>
      <p:pic>
        <p:nvPicPr>
          <p:cNvPr id="15" name="Symbol zastępczy zawartości 14">
            <a:extLst>
              <a:ext uri="{FF2B5EF4-FFF2-40B4-BE49-F238E27FC236}">
                <a16:creationId xmlns:a16="http://schemas.microsoft.com/office/drawing/2014/main" id="{E894705E-1549-926B-1E7E-FE76FB4B1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6937" y="1262062"/>
            <a:ext cx="5610225" cy="4333875"/>
          </a:xfrm>
        </p:spPr>
      </p:pic>
    </p:spTree>
    <p:extLst>
      <p:ext uri="{BB962C8B-B14F-4D97-AF65-F5344CB8AC3E}">
        <p14:creationId xmlns:p14="http://schemas.microsoft.com/office/powerpoint/2010/main" val="168728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8E9355-4A3A-3A4A-DFDF-969CFBFC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Porównanie liczby pociągów w obiegu</a:t>
            </a:r>
            <a:endParaRPr lang="pl-PL" dirty="0"/>
          </a:p>
        </p:txBody>
      </p:sp>
      <p:sp>
        <p:nvSpPr>
          <p:cNvPr id="10" name="Symbol zastępczy zawartości 9">
            <a:extLst>
              <a:ext uri="{FF2B5EF4-FFF2-40B4-BE49-F238E27FC236}">
                <a16:creationId xmlns:a16="http://schemas.microsoft.com/office/drawing/2014/main" id="{D0DE3A5C-168B-0B6F-A2F8-F99B64AAA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38B39338-1E0F-1EE4-C649-FCE59F26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3"/>
            <a:ext cx="5245100" cy="4172239"/>
          </a:xfrm>
          <a:prstGeom prst="rect">
            <a:avLst/>
          </a:prstGeom>
        </p:spPr>
      </p:pic>
      <p:pic>
        <p:nvPicPr>
          <p:cNvPr id="27" name="Symbol zastępczy zawartości 26">
            <a:extLst>
              <a:ext uri="{FF2B5EF4-FFF2-40B4-BE49-F238E27FC236}">
                <a16:creationId xmlns:a16="http://schemas.microsoft.com/office/drawing/2014/main" id="{E987CCA6-0CFF-2B04-D00B-44C6AD3086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3"/>
            <a:ext cx="5353050" cy="4184944"/>
          </a:xfrm>
        </p:spPr>
      </p:pic>
    </p:spTree>
    <p:extLst>
      <p:ext uri="{BB962C8B-B14F-4D97-AF65-F5344CB8AC3E}">
        <p14:creationId xmlns:p14="http://schemas.microsoft.com/office/powerpoint/2010/main" val="1587900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36078442-6188-1446-4DD0-C23A479D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Sekcja: opóźnienia</a:t>
            </a:r>
            <a:r>
              <a:rPr lang="pl-PL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czyli minotaur na trasie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 descr="Minotaur / Minotaur Strażnik | Jednostki Lochu | Heroes VI - Cienie Mroku -  Might &amp; Magic: Heroes VI - Cienie Mroku - poradnik do gry | GRYOnline.pl">
            <a:extLst>
              <a:ext uri="{FF2B5EF4-FFF2-40B4-BE49-F238E27FC236}">
                <a16:creationId xmlns:a16="http://schemas.microsoft.com/office/drawing/2014/main" id="{0263D4EB-D9F9-3FD1-D5A9-40B29AFB8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73374">
            <a:off x="10742475" y="5653662"/>
            <a:ext cx="2435225" cy="240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BCC8353-1446-2623-040F-DB52EF03FC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324501"/>
            <a:ext cx="7225748" cy="42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46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diagram, rysowanie, mapa&#10;&#10;Opis wygenerowany automatycznie">
            <a:extLst>
              <a:ext uri="{FF2B5EF4-FFF2-40B4-BE49-F238E27FC236}">
                <a16:creationId xmlns:a16="http://schemas.microsoft.com/office/drawing/2014/main" id="{C0D09345-7CB1-1D31-404D-9514629DE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18394"/>
            <a:ext cx="7550150" cy="6040120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BAD00E4-0572-FC06-0D1F-9920162D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Dodatek: co gdyby Warszawa Centralna (znowu) przechodziła gruntowny remont</a:t>
            </a:r>
          </a:p>
        </p:txBody>
      </p:sp>
    </p:spTree>
    <p:extLst>
      <p:ext uri="{BB962C8B-B14F-4D97-AF65-F5344CB8AC3E}">
        <p14:creationId xmlns:p14="http://schemas.microsoft.com/office/powerpoint/2010/main" val="3268511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06A0BC-78C6-5570-4675-9DB196CE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Opóźnienie dla przypadku warszawskiego</a:t>
            </a:r>
            <a:b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(minotaur case)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1C0BEB-7445-D53D-0658-D623CF42D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209047"/>
            <a:ext cx="5708649" cy="44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0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diagram, rysowanie, mapa&#10;&#10;Opis wygenerowany automatycznie">
            <a:extLst>
              <a:ext uri="{FF2B5EF4-FFF2-40B4-BE49-F238E27FC236}">
                <a16:creationId xmlns:a16="http://schemas.microsoft.com/office/drawing/2014/main" id="{819AFD56-D191-55E5-2C54-9C3166CF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945" y="1179512"/>
            <a:ext cx="7098109" cy="5678488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D377355-3FE5-2222-6BB8-5E474FDE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gdyby pociąg rozwalił się w Sopocie, oraz czemu akurat on?</a:t>
            </a:r>
          </a:p>
        </p:txBody>
      </p:sp>
    </p:spTree>
    <p:extLst>
      <p:ext uri="{BB962C8B-B14F-4D97-AF65-F5344CB8AC3E}">
        <p14:creationId xmlns:p14="http://schemas.microsoft.com/office/powerpoint/2010/main" val="730708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C9DA805-4D4C-7E37-53FA-936EED38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Opóźnienie dla przypadku sopockiego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FEB3CE0-1E84-E77F-57D1-92CD168BA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144824"/>
            <a:ext cx="5708649" cy="453837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A84CDE4-6D34-75A4-15A4-F67DB0074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81" y="5148427"/>
            <a:ext cx="5315570" cy="5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2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51067AF-AAB6-52FC-465D-F7155038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tx1">
                    <a:lumMod val="85000"/>
                    <a:lumOff val="15000"/>
                  </a:schemeClr>
                </a:solidFill>
              </a:rPr>
              <a:t>Co możemy zrobić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5147282-250D-31D4-B4F2-A3C0CF741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pl-PL" sz="2000">
                <a:solidFill>
                  <a:schemeClr val="tx1">
                    <a:lumMod val="85000"/>
                    <a:lumOff val="15000"/>
                  </a:schemeClr>
                </a:solidFill>
              </a:rPr>
              <a:t>Opóźnienie losowe</a:t>
            </a:r>
          </a:p>
          <a:p>
            <a:r>
              <a:rPr lang="pl-PL" sz="2000">
                <a:solidFill>
                  <a:schemeClr val="tx1">
                    <a:lumMod val="85000"/>
                    <a:lumOff val="15000"/>
                  </a:schemeClr>
                </a:solidFill>
              </a:rPr>
              <a:t>Monte Carlo (główny problem)</a:t>
            </a:r>
          </a:p>
          <a:p>
            <a:r>
              <a:rPr lang="pl-PL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Dalsze statystyki z naszej symulacji</a:t>
            </a:r>
          </a:p>
          <a:p>
            <a:r>
              <a:rPr lang="pl-PL" sz="2000">
                <a:solidFill>
                  <a:schemeClr val="tx1">
                    <a:lumMod val="85000"/>
                    <a:lumOff val="15000"/>
                  </a:schemeClr>
                </a:solidFill>
              </a:rPr>
              <a:t>Metody optymalizacji</a:t>
            </a:r>
          </a:p>
          <a:p>
            <a:r>
              <a:rPr lang="pl-PL" sz="2000">
                <a:solidFill>
                  <a:schemeClr val="tx1">
                    <a:lumMod val="85000"/>
                    <a:lumOff val="15000"/>
                  </a:schemeClr>
                </a:solidFill>
              </a:rPr>
              <a:t>Próba znalezienia najmniej kochanego dużego miasta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28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B6421CE-999C-99F0-9A67-0E374E75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tx1">
                    <a:lumMod val="85000"/>
                    <a:lumOff val="15000"/>
                  </a:schemeClr>
                </a:solidFill>
              </a:rPr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E50D9C-3C3B-909C-2F35-4DC3DCBB1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  <a:hlinkClick r:id="rId2"/>
              </a:rPr>
              <a:t>https://gtfs.org/</a:t>
            </a:r>
            <a:endParaRPr lang="pl-PL" sz="20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r>
              <a:rPr lang="pl-PL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  <a:hlinkClick r:id="rId3"/>
              </a:rPr>
              <a:t>https://mkuran.pl/gtfs/</a:t>
            </a:r>
            <a:endParaRPr lang="pl-PL" sz="20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3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2054EA4-8343-2876-2602-605A3F136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pl-PL" sz="4400" dirty="0"/>
              <a:t>Schemat algorytmu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9B3348F-117B-6F24-A0CA-DB92DFBCC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9862" y="358047"/>
            <a:ext cx="3125337" cy="1136843"/>
          </a:xfrm>
        </p:spPr>
        <p:txBody>
          <a:bodyPr>
            <a:normAutofit/>
          </a:bodyPr>
          <a:lstStyle/>
          <a:p>
            <a:r>
              <a:rPr lang="pl-PL" sz="1800" dirty="0"/>
              <a:t>Dla każdego pociągu:</a:t>
            </a:r>
          </a:p>
        </p:txBody>
      </p:sp>
      <p:pic>
        <p:nvPicPr>
          <p:cNvPr id="9" name="Symbol zastępczy zawartości 8" descr="Obraz zawierający diagram, tekst, linia, Rysunek techniczny&#10;&#10;Opis wygenerowany automatycznie">
            <a:extLst>
              <a:ext uri="{FF2B5EF4-FFF2-40B4-BE49-F238E27FC236}">
                <a16:creationId xmlns:a16="http://schemas.microsoft.com/office/drawing/2014/main" id="{06D1187E-4537-CB2D-32F1-6A838ACA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49" y="926469"/>
            <a:ext cx="3824848" cy="52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lsztyn Główny: w labiryncie na stacji zamieszkał Minotaur | ASZdziennik.pl">
            <a:extLst>
              <a:ext uri="{FF2B5EF4-FFF2-40B4-BE49-F238E27FC236}">
                <a16:creationId xmlns:a16="http://schemas.microsoft.com/office/drawing/2014/main" id="{990BFEA7-6E56-974A-AA16-ACFD34820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9" b="1094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Rectangle 512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A1C438B-51AC-3810-5AEF-5D22133F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Dziękujemy za uwagę 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5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E3F27F9-A321-57A0-022F-CD039A4B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Przepustowość nie tylko na krawędziach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64B3298-E06E-31D1-7693-2120699D44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09004"/>
            <a:ext cx="7214616" cy="521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7041943-C411-454B-FE0E-9BD14E4A3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36" y="1009650"/>
            <a:ext cx="6943328" cy="5554663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1AE94DE-50D2-AFAA-96D8-67B02458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Przepustowość krawędzi</a:t>
            </a:r>
          </a:p>
        </p:txBody>
      </p:sp>
    </p:spTree>
    <p:extLst>
      <p:ext uri="{BB962C8B-B14F-4D97-AF65-F5344CB8AC3E}">
        <p14:creationId xmlns:p14="http://schemas.microsoft.com/office/powerpoint/2010/main" val="144359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diagram, rysowanie, mapa&#10;&#10;Opis wygenerowany automatycznie">
            <a:extLst>
              <a:ext uri="{FF2B5EF4-FFF2-40B4-BE49-F238E27FC236}">
                <a16:creationId xmlns:a16="http://schemas.microsoft.com/office/drawing/2014/main" id="{BC7D3603-7153-F716-AF87-ADF060934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65" y="933450"/>
            <a:ext cx="7312123" cy="5849699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E87B256-1EEA-A235-3C56-820F0ECF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Szacowanie przepustowości</a:t>
            </a:r>
          </a:p>
        </p:txBody>
      </p:sp>
    </p:spTree>
    <p:extLst>
      <p:ext uri="{BB962C8B-B14F-4D97-AF65-F5344CB8AC3E}">
        <p14:creationId xmlns:p14="http://schemas.microsoft.com/office/powerpoint/2010/main" val="94559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4003907-BF7C-E8BD-346B-FECD90E0C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l-PL" sz="2800">
                <a:solidFill>
                  <a:srgbClr val="FFFFFF"/>
                </a:solidFill>
              </a:rPr>
              <a:t>Garść statystyk, czyli argument na przydatność naszej symulacji</a:t>
            </a:r>
          </a:p>
        </p:txBody>
      </p:sp>
      <p:graphicFrame>
        <p:nvGraphicFramePr>
          <p:cNvPr id="25" name="Tabela 6">
            <a:extLst>
              <a:ext uri="{FF2B5EF4-FFF2-40B4-BE49-F238E27FC236}">
                <a16:creationId xmlns:a16="http://schemas.microsoft.com/office/drawing/2014/main" id="{F360B674-84EF-6E62-2371-CBD3F6324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912878"/>
              </p:ext>
            </p:extLst>
          </p:nvPr>
        </p:nvGraphicFramePr>
        <p:xfrm>
          <a:off x="1319838" y="2112579"/>
          <a:ext cx="9576265" cy="41928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0151">
                  <a:extLst>
                    <a:ext uri="{9D8B030D-6E8A-4147-A177-3AD203B41FA5}">
                      <a16:colId xmlns:a16="http://schemas.microsoft.com/office/drawing/2014/main" val="1390737331"/>
                    </a:ext>
                  </a:extLst>
                </a:gridCol>
                <a:gridCol w="6006114">
                  <a:extLst>
                    <a:ext uri="{9D8B030D-6E8A-4147-A177-3AD203B41FA5}">
                      <a16:colId xmlns:a16="http://schemas.microsoft.com/office/drawing/2014/main" val="905721664"/>
                    </a:ext>
                  </a:extLst>
                </a:gridCol>
              </a:tblGrid>
              <a:tr h="598973">
                <a:tc>
                  <a:txBody>
                    <a:bodyPr/>
                    <a:lstStyle/>
                    <a:p>
                      <a:r>
                        <a:rPr lang="pl-PL" sz="2800"/>
                        <a:t>Pojemność</a:t>
                      </a:r>
                    </a:p>
                  </a:txBody>
                  <a:tcPr marL="139576" marR="139576" marT="69788" marB="69788"/>
                </a:tc>
                <a:tc>
                  <a:txBody>
                    <a:bodyPr/>
                    <a:lstStyle/>
                    <a:p>
                      <a:r>
                        <a:rPr lang="pl-PL" sz="2800"/>
                        <a:t>Liczba wierzchołków</a:t>
                      </a:r>
                    </a:p>
                  </a:txBody>
                  <a:tcPr marL="139576" marR="139576" marT="69788" marB="69788"/>
                </a:tc>
                <a:extLst>
                  <a:ext uri="{0D108BD9-81ED-4DB2-BD59-A6C34878D82A}">
                    <a16:rowId xmlns:a16="http://schemas.microsoft.com/office/drawing/2014/main" val="3419152869"/>
                  </a:ext>
                </a:extLst>
              </a:tr>
              <a:tr h="598973">
                <a:tc>
                  <a:txBody>
                    <a:bodyPr/>
                    <a:lstStyle/>
                    <a:p>
                      <a:r>
                        <a:rPr lang="pl-PL" sz="2800"/>
                        <a:t>0</a:t>
                      </a:r>
                    </a:p>
                  </a:txBody>
                  <a:tcPr marL="139576" marR="139576" marT="69788" marB="69788"/>
                </a:tc>
                <a:tc>
                  <a:txBody>
                    <a:bodyPr/>
                    <a:lstStyle/>
                    <a:p>
                      <a:r>
                        <a:rPr lang="pl-PL" sz="2800"/>
                        <a:t>172</a:t>
                      </a:r>
                    </a:p>
                  </a:txBody>
                  <a:tcPr marL="139576" marR="139576" marT="69788" marB="69788"/>
                </a:tc>
                <a:extLst>
                  <a:ext uri="{0D108BD9-81ED-4DB2-BD59-A6C34878D82A}">
                    <a16:rowId xmlns:a16="http://schemas.microsoft.com/office/drawing/2014/main" val="612580716"/>
                  </a:ext>
                </a:extLst>
              </a:tr>
              <a:tr h="598973">
                <a:tc>
                  <a:txBody>
                    <a:bodyPr/>
                    <a:lstStyle/>
                    <a:p>
                      <a:r>
                        <a:rPr lang="pl-PL" sz="2800"/>
                        <a:t>1</a:t>
                      </a:r>
                    </a:p>
                  </a:txBody>
                  <a:tcPr marL="139576" marR="139576" marT="69788" marB="69788"/>
                </a:tc>
                <a:tc>
                  <a:txBody>
                    <a:bodyPr/>
                    <a:lstStyle/>
                    <a:p>
                      <a:r>
                        <a:rPr lang="pl-PL" sz="2800"/>
                        <a:t>1230</a:t>
                      </a:r>
                    </a:p>
                  </a:txBody>
                  <a:tcPr marL="139576" marR="139576" marT="69788" marB="69788"/>
                </a:tc>
                <a:extLst>
                  <a:ext uri="{0D108BD9-81ED-4DB2-BD59-A6C34878D82A}">
                    <a16:rowId xmlns:a16="http://schemas.microsoft.com/office/drawing/2014/main" val="1909240348"/>
                  </a:ext>
                </a:extLst>
              </a:tr>
              <a:tr h="598973">
                <a:tc>
                  <a:txBody>
                    <a:bodyPr/>
                    <a:lstStyle/>
                    <a:p>
                      <a:r>
                        <a:rPr lang="pl-PL" sz="2800"/>
                        <a:t>2</a:t>
                      </a:r>
                    </a:p>
                  </a:txBody>
                  <a:tcPr marL="139576" marR="139576" marT="69788" marB="69788"/>
                </a:tc>
                <a:tc>
                  <a:txBody>
                    <a:bodyPr/>
                    <a:lstStyle/>
                    <a:p>
                      <a:r>
                        <a:rPr lang="pl-PL" sz="2800"/>
                        <a:t>150</a:t>
                      </a:r>
                    </a:p>
                  </a:txBody>
                  <a:tcPr marL="139576" marR="139576" marT="69788" marB="69788"/>
                </a:tc>
                <a:extLst>
                  <a:ext uri="{0D108BD9-81ED-4DB2-BD59-A6C34878D82A}">
                    <a16:rowId xmlns:a16="http://schemas.microsoft.com/office/drawing/2014/main" val="2777952428"/>
                  </a:ext>
                </a:extLst>
              </a:tr>
              <a:tr h="598973">
                <a:tc>
                  <a:txBody>
                    <a:bodyPr/>
                    <a:lstStyle/>
                    <a:p>
                      <a:r>
                        <a:rPr lang="pl-PL" sz="2800"/>
                        <a:t>3</a:t>
                      </a:r>
                    </a:p>
                  </a:txBody>
                  <a:tcPr marL="139576" marR="139576" marT="69788" marB="69788"/>
                </a:tc>
                <a:tc>
                  <a:txBody>
                    <a:bodyPr/>
                    <a:lstStyle/>
                    <a:p>
                      <a:r>
                        <a:rPr lang="pl-PL" sz="2800"/>
                        <a:t>14</a:t>
                      </a:r>
                    </a:p>
                  </a:txBody>
                  <a:tcPr marL="139576" marR="139576" marT="69788" marB="69788"/>
                </a:tc>
                <a:extLst>
                  <a:ext uri="{0D108BD9-81ED-4DB2-BD59-A6C34878D82A}">
                    <a16:rowId xmlns:a16="http://schemas.microsoft.com/office/drawing/2014/main" val="2404294915"/>
                  </a:ext>
                </a:extLst>
              </a:tr>
              <a:tr h="598973">
                <a:tc>
                  <a:txBody>
                    <a:bodyPr/>
                    <a:lstStyle/>
                    <a:p>
                      <a:r>
                        <a:rPr lang="pl-PL" sz="2800"/>
                        <a:t>4</a:t>
                      </a:r>
                    </a:p>
                  </a:txBody>
                  <a:tcPr marL="139576" marR="139576" marT="69788" marB="69788"/>
                </a:tc>
                <a:tc>
                  <a:txBody>
                    <a:bodyPr/>
                    <a:lstStyle/>
                    <a:p>
                      <a:r>
                        <a:rPr lang="pl-PL" sz="2800"/>
                        <a:t>3</a:t>
                      </a:r>
                    </a:p>
                  </a:txBody>
                  <a:tcPr marL="139576" marR="139576" marT="69788" marB="69788"/>
                </a:tc>
                <a:extLst>
                  <a:ext uri="{0D108BD9-81ED-4DB2-BD59-A6C34878D82A}">
                    <a16:rowId xmlns:a16="http://schemas.microsoft.com/office/drawing/2014/main" val="2546884255"/>
                  </a:ext>
                </a:extLst>
              </a:tr>
              <a:tr h="598973">
                <a:tc>
                  <a:txBody>
                    <a:bodyPr/>
                    <a:lstStyle/>
                    <a:p>
                      <a:r>
                        <a:rPr lang="pl-PL" sz="2800"/>
                        <a:t>5</a:t>
                      </a:r>
                    </a:p>
                  </a:txBody>
                  <a:tcPr marL="139576" marR="139576" marT="69788" marB="69788"/>
                </a:tc>
                <a:tc>
                  <a:txBody>
                    <a:bodyPr/>
                    <a:lstStyle/>
                    <a:p>
                      <a:r>
                        <a:rPr lang="pl-PL" sz="2800"/>
                        <a:t>1</a:t>
                      </a:r>
                    </a:p>
                  </a:txBody>
                  <a:tcPr marL="139576" marR="139576" marT="69788" marB="69788"/>
                </a:tc>
                <a:extLst>
                  <a:ext uri="{0D108BD9-81ED-4DB2-BD59-A6C34878D82A}">
                    <a16:rowId xmlns:a16="http://schemas.microsoft.com/office/drawing/2014/main" val="3489586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51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A32895DC-0E76-09CD-4A11-7B2786C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Najbardziej obłożone punkty na mapie:</a:t>
            </a:r>
          </a:p>
        </p:txBody>
      </p:sp>
      <p:pic>
        <p:nvPicPr>
          <p:cNvPr id="15" name="Symbol zastępczy zawartości 14" descr="Obraz zawierający mapa, tekst, atlas&#10;&#10;Opis wygenerowany automatycznie">
            <a:extLst>
              <a:ext uri="{FF2B5EF4-FFF2-40B4-BE49-F238E27FC236}">
                <a16:creationId xmlns:a16="http://schemas.microsoft.com/office/drawing/2014/main" id="{51ED75F9-A4D0-F347-BCFE-9B093F1D9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5"/>
          <a:stretch/>
        </p:blipFill>
        <p:spPr>
          <a:xfrm>
            <a:off x="5895751" y="1008904"/>
            <a:ext cx="5708649" cy="48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2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8D8A61B-E82B-8EBD-6AAB-EFECAEC7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l-PL" sz="3400" dirty="0">
                <a:solidFill>
                  <a:srgbClr val="FFFFFF"/>
                </a:solidFill>
              </a:rPr>
              <a:t>Na których trasach przejechało najwięcej pociągów?</a:t>
            </a:r>
          </a:p>
        </p:txBody>
      </p:sp>
      <p:graphicFrame>
        <p:nvGraphicFramePr>
          <p:cNvPr id="9" name="Tabela 5">
            <a:extLst>
              <a:ext uri="{FF2B5EF4-FFF2-40B4-BE49-F238E27FC236}">
                <a16:creationId xmlns:a16="http://schemas.microsoft.com/office/drawing/2014/main" id="{746BB6CC-EC36-22B6-1327-1868B8A52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818322"/>
              </p:ext>
            </p:extLst>
          </p:nvPr>
        </p:nvGraphicFramePr>
        <p:xfrm>
          <a:off x="1874396" y="2112579"/>
          <a:ext cx="8467150" cy="41928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85486">
                  <a:extLst>
                    <a:ext uri="{9D8B030D-6E8A-4147-A177-3AD203B41FA5}">
                      <a16:colId xmlns:a16="http://schemas.microsoft.com/office/drawing/2014/main" val="2204404906"/>
                    </a:ext>
                  </a:extLst>
                </a:gridCol>
                <a:gridCol w="1881664">
                  <a:extLst>
                    <a:ext uri="{9D8B030D-6E8A-4147-A177-3AD203B41FA5}">
                      <a16:colId xmlns:a16="http://schemas.microsoft.com/office/drawing/2014/main" val="1537325852"/>
                    </a:ext>
                  </a:extLst>
                </a:gridCol>
              </a:tblGrid>
              <a:tr h="419281">
                <a:tc>
                  <a:txBody>
                    <a:bodyPr/>
                    <a:lstStyle/>
                    <a:p>
                      <a:r>
                        <a:rPr lang="pl-PL" sz="1900"/>
                        <a:t>Warszawa W – Warszawa W</a:t>
                      </a:r>
                    </a:p>
                  </a:txBody>
                  <a:tcPr marL="95291" marR="95291" marT="47646" marB="47646"/>
                </a:tc>
                <a:tc>
                  <a:txBody>
                    <a:bodyPr/>
                    <a:lstStyle/>
                    <a:p>
                      <a:r>
                        <a:rPr lang="pl-PL" sz="1900"/>
                        <a:t>187</a:t>
                      </a:r>
                    </a:p>
                  </a:txBody>
                  <a:tcPr marL="95291" marR="95291" marT="47646" marB="47646"/>
                </a:tc>
                <a:extLst>
                  <a:ext uri="{0D108BD9-81ED-4DB2-BD59-A6C34878D82A}">
                    <a16:rowId xmlns:a16="http://schemas.microsoft.com/office/drawing/2014/main" val="1119388290"/>
                  </a:ext>
                </a:extLst>
              </a:tr>
              <a:tr h="419281">
                <a:tc>
                  <a:txBody>
                    <a:bodyPr/>
                    <a:lstStyle/>
                    <a:p>
                      <a:r>
                        <a:rPr lang="pl-PL" sz="1900"/>
                        <a:t>Warszawa C – Warszawa C</a:t>
                      </a:r>
                    </a:p>
                  </a:txBody>
                  <a:tcPr marL="95291" marR="95291" marT="47646" marB="47646"/>
                </a:tc>
                <a:tc>
                  <a:txBody>
                    <a:bodyPr/>
                    <a:lstStyle/>
                    <a:p>
                      <a:r>
                        <a:rPr lang="pl-PL" sz="1900"/>
                        <a:t>159</a:t>
                      </a:r>
                    </a:p>
                  </a:txBody>
                  <a:tcPr marL="95291" marR="95291" marT="47646" marB="47646"/>
                </a:tc>
                <a:extLst>
                  <a:ext uri="{0D108BD9-81ED-4DB2-BD59-A6C34878D82A}">
                    <a16:rowId xmlns:a16="http://schemas.microsoft.com/office/drawing/2014/main" val="1137149643"/>
                  </a:ext>
                </a:extLst>
              </a:tr>
              <a:tr h="419281">
                <a:tc>
                  <a:txBody>
                    <a:bodyPr/>
                    <a:lstStyle/>
                    <a:p>
                      <a:r>
                        <a:rPr lang="pl-PL" sz="1900"/>
                        <a:t>Warszawa Z – Warszawa Z</a:t>
                      </a:r>
                    </a:p>
                  </a:txBody>
                  <a:tcPr marL="95291" marR="95291" marT="47646" marB="47646"/>
                </a:tc>
                <a:tc>
                  <a:txBody>
                    <a:bodyPr/>
                    <a:lstStyle/>
                    <a:p>
                      <a:r>
                        <a:rPr lang="pl-PL" sz="1900"/>
                        <a:t>134</a:t>
                      </a:r>
                    </a:p>
                  </a:txBody>
                  <a:tcPr marL="95291" marR="95291" marT="47646" marB="47646"/>
                </a:tc>
                <a:extLst>
                  <a:ext uri="{0D108BD9-81ED-4DB2-BD59-A6C34878D82A}">
                    <a16:rowId xmlns:a16="http://schemas.microsoft.com/office/drawing/2014/main" val="323720916"/>
                  </a:ext>
                </a:extLst>
              </a:tr>
              <a:tr h="419281">
                <a:tc>
                  <a:txBody>
                    <a:bodyPr/>
                    <a:lstStyle/>
                    <a:p>
                      <a:r>
                        <a:rPr lang="pl-PL" sz="1900"/>
                        <a:t>Warszawa W – Warszawa C</a:t>
                      </a:r>
                    </a:p>
                  </a:txBody>
                  <a:tcPr marL="95291" marR="95291" marT="47646" marB="47646"/>
                </a:tc>
                <a:tc>
                  <a:txBody>
                    <a:bodyPr/>
                    <a:lstStyle/>
                    <a:p>
                      <a:r>
                        <a:rPr lang="pl-PL" sz="1900"/>
                        <a:t>87</a:t>
                      </a:r>
                    </a:p>
                  </a:txBody>
                  <a:tcPr marL="95291" marR="95291" marT="47646" marB="47646"/>
                </a:tc>
                <a:extLst>
                  <a:ext uri="{0D108BD9-81ED-4DB2-BD59-A6C34878D82A}">
                    <a16:rowId xmlns:a16="http://schemas.microsoft.com/office/drawing/2014/main" val="1746754699"/>
                  </a:ext>
                </a:extLst>
              </a:tr>
              <a:tr h="419281">
                <a:tc>
                  <a:txBody>
                    <a:bodyPr/>
                    <a:lstStyle/>
                    <a:p>
                      <a:r>
                        <a:rPr lang="pl-PL" sz="1900"/>
                        <a:t>Warszawa C – Warszawa Z</a:t>
                      </a:r>
                    </a:p>
                  </a:txBody>
                  <a:tcPr marL="95291" marR="95291" marT="47646" marB="47646"/>
                </a:tc>
                <a:tc>
                  <a:txBody>
                    <a:bodyPr/>
                    <a:lstStyle/>
                    <a:p>
                      <a:r>
                        <a:rPr lang="pl-PL" sz="1900"/>
                        <a:t>84</a:t>
                      </a:r>
                    </a:p>
                  </a:txBody>
                  <a:tcPr marL="95291" marR="95291" marT="47646" marB="47646"/>
                </a:tc>
                <a:extLst>
                  <a:ext uri="{0D108BD9-81ED-4DB2-BD59-A6C34878D82A}">
                    <a16:rowId xmlns:a16="http://schemas.microsoft.com/office/drawing/2014/main" val="3525713475"/>
                  </a:ext>
                </a:extLst>
              </a:tr>
              <a:tr h="419281">
                <a:tc>
                  <a:txBody>
                    <a:bodyPr/>
                    <a:lstStyle/>
                    <a:p>
                      <a:r>
                        <a:rPr lang="pl-PL" sz="1900"/>
                        <a:t>Gdańsk - Gdańsk</a:t>
                      </a:r>
                    </a:p>
                  </a:txBody>
                  <a:tcPr marL="95291" marR="95291" marT="47646" marB="47646"/>
                </a:tc>
                <a:tc>
                  <a:txBody>
                    <a:bodyPr/>
                    <a:lstStyle/>
                    <a:p>
                      <a:r>
                        <a:rPr lang="pl-PL" sz="1900"/>
                        <a:t>78</a:t>
                      </a:r>
                    </a:p>
                  </a:txBody>
                  <a:tcPr marL="95291" marR="95291" marT="47646" marB="47646"/>
                </a:tc>
                <a:extLst>
                  <a:ext uri="{0D108BD9-81ED-4DB2-BD59-A6C34878D82A}">
                    <a16:rowId xmlns:a16="http://schemas.microsoft.com/office/drawing/2014/main" val="2110447000"/>
                  </a:ext>
                </a:extLst>
              </a:tr>
              <a:tr h="419281">
                <a:tc>
                  <a:txBody>
                    <a:bodyPr/>
                    <a:lstStyle/>
                    <a:p>
                      <a:r>
                        <a:rPr lang="pl-PL" sz="1900"/>
                        <a:t>Katowice - Katowice</a:t>
                      </a:r>
                    </a:p>
                  </a:txBody>
                  <a:tcPr marL="95291" marR="95291" marT="47646" marB="47646"/>
                </a:tc>
                <a:tc>
                  <a:txBody>
                    <a:bodyPr/>
                    <a:lstStyle/>
                    <a:p>
                      <a:r>
                        <a:rPr lang="pl-PL" sz="1900"/>
                        <a:t>74</a:t>
                      </a:r>
                    </a:p>
                  </a:txBody>
                  <a:tcPr marL="95291" marR="95291" marT="47646" marB="47646"/>
                </a:tc>
                <a:extLst>
                  <a:ext uri="{0D108BD9-81ED-4DB2-BD59-A6C34878D82A}">
                    <a16:rowId xmlns:a16="http://schemas.microsoft.com/office/drawing/2014/main" val="3871607937"/>
                  </a:ext>
                </a:extLst>
              </a:tr>
              <a:tr h="419281">
                <a:tc>
                  <a:txBody>
                    <a:bodyPr/>
                    <a:lstStyle/>
                    <a:p>
                      <a:r>
                        <a:rPr lang="pl-PL" sz="1900"/>
                        <a:t>Kraków - Kraków</a:t>
                      </a:r>
                    </a:p>
                  </a:txBody>
                  <a:tcPr marL="95291" marR="95291" marT="47646" marB="47646"/>
                </a:tc>
                <a:tc>
                  <a:txBody>
                    <a:bodyPr/>
                    <a:lstStyle/>
                    <a:p>
                      <a:r>
                        <a:rPr lang="pl-PL" sz="1900"/>
                        <a:t>74</a:t>
                      </a:r>
                    </a:p>
                  </a:txBody>
                  <a:tcPr marL="95291" marR="95291" marT="47646" marB="47646"/>
                </a:tc>
                <a:extLst>
                  <a:ext uri="{0D108BD9-81ED-4DB2-BD59-A6C34878D82A}">
                    <a16:rowId xmlns:a16="http://schemas.microsoft.com/office/drawing/2014/main" val="3463986254"/>
                  </a:ext>
                </a:extLst>
              </a:tr>
              <a:tr h="419281">
                <a:tc>
                  <a:txBody>
                    <a:bodyPr/>
                    <a:lstStyle/>
                    <a:p>
                      <a:r>
                        <a:rPr lang="pl-PL" sz="1900"/>
                        <a:t>Warszawa C – Warszawa W</a:t>
                      </a:r>
                    </a:p>
                  </a:txBody>
                  <a:tcPr marL="95291" marR="95291" marT="47646" marB="47646"/>
                </a:tc>
                <a:tc>
                  <a:txBody>
                    <a:bodyPr/>
                    <a:lstStyle/>
                    <a:p>
                      <a:r>
                        <a:rPr lang="pl-PL" sz="1900"/>
                        <a:t>73</a:t>
                      </a:r>
                    </a:p>
                  </a:txBody>
                  <a:tcPr marL="95291" marR="95291" marT="47646" marB="47646"/>
                </a:tc>
                <a:extLst>
                  <a:ext uri="{0D108BD9-81ED-4DB2-BD59-A6C34878D82A}">
                    <a16:rowId xmlns:a16="http://schemas.microsoft.com/office/drawing/2014/main" val="4036932025"/>
                  </a:ext>
                </a:extLst>
              </a:tr>
              <a:tr h="419281">
                <a:tc>
                  <a:txBody>
                    <a:bodyPr/>
                    <a:lstStyle/>
                    <a:p>
                      <a:r>
                        <a:rPr lang="pl-PL" sz="1900"/>
                        <a:t>Warszawa Z – Warszawa C</a:t>
                      </a:r>
                    </a:p>
                  </a:txBody>
                  <a:tcPr marL="95291" marR="95291" marT="47646" marB="47646"/>
                </a:tc>
                <a:tc>
                  <a:txBody>
                    <a:bodyPr/>
                    <a:lstStyle/>
                    <a:p>
                      <a:r>
                        <a:rPr lang="pl-PL" sz="1900"/>
                        <a:t>69</a:t>
                      </a:r>
                    </a:p>
                  </a:txBody>
                  <a:tcPr marL="95291" marR="95291" marT="47646" marB="47646"/>
                </a:tc>
                <a:extLst>
                  <a:ext uri="{0D108BD9-81ED-4DB2-BD59-A6C34878D82A}">
                    <a16:rowId xmlns:a16="http://schemas.microsoft.com/office/drawing/2014/main" val="1743549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77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diagram, rysowanie, mapa, tekst">
            <a:extLst>
              <a:ext uri="{FF2B5EF4-FFF2-40B4-BE49-F238E27FC236}">
                <a16:creationId xmlns:a16="http://schemas.microsoft.com/office/drawing/2014/main" id="{9CA0AB51-66A7-4043-100D-31527CBB9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64" y="1098550"/>
            <a:ext cx="6985000" cy="5588001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B1BC5DE-ADDA-2458-D7A7-C716239A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Przepustowość 1 na wszystkich torach</a:t>
            </a:r>
          </a:p>
        </p:txBody>
      </p:sp>
    </p:spTree>
    <p:extLst>
      <p:ext uri="{BB962C8B-B14F-4D97-AF65-F5344CB8AC3E}">
        <p14:creationId xmlns:p14="http://schemas.microsoft.com/office/powerpoint/2010/main" val="30212911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235</Words>
  <Application>Microsoft Office PowerPoint</Application>
  <PresentationFormat>Panoramiczny</PresentationFormat>
  <Paragraphs>63</Paragraphs>
  <Slides>20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Wingdings</vt:lpstr>
      <vt:lpstr>Motyw pakietu Office</vt:lpstr>
      <vt:lpstr>Pociągi – stacja 5</vt:lpstr>
      <vt:lpstr>Schemat algorytmu</vt:lpstr>
      <vt:lpstr>Przepustowość nie tylko na krawędziach</vt:lpstr>
      <vt:lpstr>Przepustowość krawędzi</vt:lpstr>
      <vt:lpstr>Szacowanie przepustowości</vt:lpstr>
      <vt:lpstr>Garść statystyk, czyli argument na przydatność naszej symulacji</vt:lpstr>
      <vt:lpstr>Najbardziej obłożone punkty na mapie:</vt:lpstr>
      <vt:lpstr>Na których trasach przejechało najwięcej pociągów?</vt:lpstr>
      <vt:lpstr>Przepustowość 1 na wszystkich torach</vt:lpstr>
      <vt:lpstr>Wykres opóźnienia dla przykładowego pociągu</vt:lpstr>
      <vt:lpstr>Wykres prezentujący całkowite opóźnienie w zależności od czasu</vt:lpstr>
      <vt:lpstr>Porównanie liczby pociągów w obiegu</vt:lpstr>
      <vt:lpstr>Sekcja: opóźnienia, czyli minotaur na trasie</vt:lpstr>
      <vt:lpstr>Dodatek: co gdyby Warszawa Centralna (znowu) przechodziła gruntowny remont</vt:lpstr>
      <vt:lpstr>Opóźnienie dla przypadku warszawskiego (minotaur case)</vt:lpstr>
      <vt:lpstr>Co gdyby pociąg rozwalił się w Sopocie, oraz czemu akurat on?</vt:lpstr>
      <vt:lpstr>Opóźnienie dla przypadku sopockiego</vt:lpstr>
      <vt:lpstr>Co możemy zrobić dalej?</vt:lpstr>
      <vt:lpstr>Źródła</vt:lpstr>
      <vt:lpstr>Dziękujemy za uwagę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Pociągi – stacja 5</dc:title>
  <dc:creator>Aleksander Rzyhak (268766)</dc:creator>
  <cp:lastModifiedBy>Aleksander Rzyhak</cp:lastModifiedBy>
  <cp:revision>6</cp:revision>
  <dcterms:created xsi:type="dcterms:W3CDTF">2024-05-12T15:35:17Z</dcterms:created>
  <dcterms:modified xsi:type="dcterms:W3CDTF">2024-05-13T10:52:27Z</dcterms:modified>
</cp:coreProperties>
</file>